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15_280FA60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71" r:id="rId6"/>
    <p:sldId id="270" r:id="rId7"/>
    <p:sldId id="272" r:id="rId8"/>
    <p:sldId id="289" r:id="rId9"/>
    <p:sldId id="274" r:id="rId10"/>
    <p:sldId id="275" r:id="rId11"/>
    <p:sldId id="273" r:id="rId12"/>
    <p:sldId id="258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7" r:id="rId21"/>
    <p:sldId id="292" r:id="rId22"/>
    <p:sldId id="294" r:id="rId23"/>
    <p:sldId id="298" r:id="rId24"/>
    <p:sldId id="296" r:id="rId25"/>
    <p:sldId id="305" r:id="rId26"/>
    <p:sldId id="302" r:id="rId27"/>
    <p:sldId id="307" r:id="rId28"/>
    <p:sldId id="304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9BF5A2-5288-F92D-B630-6E47E968641B}" name="Khavrona  Yevhen" initials="KY" userId="S::ykhavrona@ethz.ch::17de0c5a-1564-44d6-a895-b654582ff95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EECEA-564F-79FE-B742-3714B03518E5}" v="3" dt="2023-12-17T20:10:27.447"/>
    <p1510:client id="{18202F7F-0675-47CF-8CBD-30D68176B105}" v="2" dt="2023-12-18T10:11:02.930"/>
    <p1510:client id="{1936E389-A69B-106E-21D1-D093AA38D097}" v="438" dt="2023-12-18T12:11:43.820"/>
    <p1510:client id="{314690BF-5EFA-45BE-B70A-530BE37F27E8}" v="234" dt="2023-12-18T00:34:06.305"/>
    <p1510:client id="{37AB87F6-81F7-47BF-A04C-D1666A562DE9}" v="1045" dt="2023-12-17T19:09:23.331"/>
    <p1510:client id="{38E2AE87-FC08-216D-6CB0-EFF94BF9291E}" v="1031" dt="2023-12-18T02:21:10.769"/>
    <p1510:client id="{3F8A3F27-45FD-5A41-22F0-014907CAA3B8}" v="514" dt="2023-12-18T12:44:47.848"/>
    <p1510:client id="{472AEE4D-C7CA-FA2D-D451-B65B036C300C}" v="1690" dt="2023-12-18T12:51:12.407"/>
    <p1510:client id="{7B0B4147-E583-4940-90D4-D1964FB4B1C2}" v="4" dt="2023-12-18T13:02:02.373"/>
    <p1510:client id="{90F416C3-C4BC-43AF-8922-DA0F84BBE8C5}" v="218" dt="2023-12-18T07:49:10.281"/>
    <p1510:client id="{93EE7917-5C57-FC3E-C72E-52CBBFD8FEDE}" v="140" dt="2023-12-18T12:42:43.541"/>
    <p1510:client id="{981A546C-A837-43FA-A163-9578A4885805}" v="17" dt="2023-12-17T12:26:01.959"/>
    <p1510:client id="{B858E4AB-1132-40A7-846F-37F6EE5CD1C8}" v="1127" dt="2023-12-17T22:00:53.068"/>
    <p1510:client id="{C5B94B43-3AE4-4698-AB6D-C20D5A288692}" v="483" dt="2023-12-18T11:35:25.932"/>
    <p1510:client id="{EA3A347C-A0A4-40A4-9BA7-903F59A03616}" v="70" dt="2023-12-17T20:01:5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15_280FA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ED3305-F58C-479A-9AFF-6D11AB51B0DB}" authorId="{689BF5A2-5288-F92D-B630-6E47E968641B}" created="2023-12-18T00:27:48.6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2114191" sldId="277"/>
      <ac:spMk id="3" creationId="{31551D47-2686-2C26-42E4-37EBB5A30C2F}"/>
      <ac:txMk cp="36">
        <ac:context len="308" hash="1098578265"/>
      </ac:txMk>
    </ac:txMkLst>
    <p188:pos x="6298834" y="674287"/>
    <p188:txBody>
      <a:bodyPr/>
      <a:lstStyle/>
      <a:p>
        <a:r>
          <a:rPr lang="uk-UA"/>
          <a:t>not necessary</a:t>
        </a:r>
      </a:p>
    </p188:txBody>
  </p188:cm>
  <p188:cm id="{C92AC58F-3B80-483E-8E06-4D69AE181A50}" authorId="{689BF5A2-5288-F92D-B630-6E47E968641B}" created="2023-12-18T00:28:01.4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2114191" sldId="277"/>
      <ac:spMk id="3" creationId="{31551D47-2686-2C26-42E4-37EBB5A30C2F}"/>
      <ac:txMk cp="36">
        <ac:context len="308" hash="1098578265"/>
      </ac:txMk>
    </ac:txMkLst>
    <p188:pos x="4232115" y="4073136"/>
    <p188:txBody>
      <a:bodyPr/>
      <a:lstStyle/>
      <a:p>
        <a:r>
          <a:rPr lang="uk-UA"/>
          <a:t>not necessary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7DD-9791-4A56-925A-D5F2FE21599C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52D47-FC48-4177-8879-96850829482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781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3BAC-0254-418F-55C6-883D535F1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F8B61-D3C9-BE67-FD3E-F276A5BA7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3E5C-5E92-86CC-8B28-F149B144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7822-BF44-47B9-9108-D63ABDA697EF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F9929-D479-7559-DB79-CAEB9505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B679-64F4-AE4D-CC7C-4B81FCA8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143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A8C3-6F2F-3607-4467-B5133FCC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36B58-2388-A99F-ADD1-35055F16F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C7D43-DF0E-0E7F-B88B-B83ACAB9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4A69-49AA-4FCE-8663-A569E860D5DB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773C-A466-6BAC-F669-31D5EE44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D7EA-4C5E-8F85-E4E4-67014E36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04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55242C-EDE9-151C-837D-B475DFF1C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2BDEB-3C7D-F925-915B-13286B4CE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E680C-DCF7-9C0B-9A5D-D92DF76F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6C4B-2278-4BCF-9CD0-182D7972C7A9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FE67-8AAE-C296-F2A2-D5D6ABBC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6F24D-40F5-7359-1C8C-B328EF5C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12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0DDB-F123-A3FE-D179-ACAECECC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7270-16D6-1222-EBB0-98194D59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7CE5C-3276-5ADA-63CA-C5156D61F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BAEB-34D3-BB22-07FB-4E97A1C4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F35E-D5DD-6B32-360F-2E82D0A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310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2C8D-8CAF-0092-30B1-96429E65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77A9B-F7A1-D713-F8D0-02E5A5839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9E75-C5C4-2CBD-4C98-E6666971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EDBF-5B34-4471-A35E-E20747A43ECF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FD4C6-ADEB-CF87-EBFF-093C19C5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E074-EA9D-6939-0E89-3148B256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3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3BA5-6132-FE13-5CD9-CD9B9F26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5320-FE0C-AADC-1DFE-162A0ED48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FC3F8-FF08-1267-0B5D-671717082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68EE-5022-E0E7-0F81-D4477D7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0A9-6E96-497C-9DEF-7EC20BCACEC9}" type="datetime1">
              <a:rPr lang="de-DE" smtClean="0"/>
              <a:t>18.12.2023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5ECFF-93D8-F09A-88F5-CC8295C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F2D28-18A8-37C7-D435-0F613007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850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6A74-116C-FFC5-8B0B-52A5F30F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0A6D-900A-FFE8-4BF6-59351C39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A1EC8-A799-712E-42C3-82CD8D37A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87078-7754-975D-7C35-2E35ABCF8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E51A8-2B22-A236-1B64-78E9B5FE8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C984C-2CE0-5119-790D-1B7366E8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3F92-7CC5-4CD4-9606-2D5EE3E93246}" type="datetime1">
              <a:rPr lang="de-DE" smtClean="0"/>
              <a:t>18.12.2023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3C832-12ED-AA9A-6F0F-C6DF62BB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AC0E8-2E25-B7C0-F91A-B10E092F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53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EEB7-8399-F9CF-DE4C-2B918616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9A2FB-66FB-EF89-379C-A55AF7AD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2778-3E88-48B2-B891-A008FEEF2475}" type="datetime1">
              <a:rPr lang="de-DE" smtClean="0"/>
              <a:t>18.12.2023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1C878-DBC9-840D-E880-C27368C6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287A9-CCDD-1E93-1EFF-3D040C08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1292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644A-2663-7724-D7F4-5EC60E80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2BCF-A58F-4285-BAE9-CF3B21FB88C8}" type="datetime1">
              <a:rPr lang="de-DE" smtClean="0"/>
              <a:t>18.12.2023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8D00E-647A-8BD4-3601-C3EB2D9B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8B65-A98B-EAF9-E899-EE6D820B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43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03C4-C0F6-032B-EDAB-10677EDC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15D2-96E0-6D88-8BF8-DB728524F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2CBCC-02E5-5DF0-8597-11546DA8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2BB55-26E3-53FC-693D-B53CEC26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AE46-6B93-48C7-AA3E-1A0FCB2839B6}" type="datetime1">
              <a:rPr lang="de-DE" smtClean="0"/>
              <a:t>18.12.2023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D290B-5549-A8DC-3EDA-96874765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FBC01-55CC-5314-F324-8505D394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576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1555-5AE2-FD98-2BC0-BCA944BC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92B22D-54AC-6E01-88D6-FBDC512E4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1E9C-9864-2099-7E48-600434E4E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DFA90-31F2-04EE-E808-9B0D482A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D497-B982-4E7B-A579-8C2BDD817283}" type="datetime1">
              <a:rPr lang="de-DE" smtClean="0"/>
              <a:t>18.12.2023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B6630-D303-B902-C3FA-0840FDE1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4508B-A1A4-492C-15A5-0F35EB3E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319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CD990-3D1B-89B0-BC32-7D1E0E67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31095-8E68-4A3A-F63F-042DAEA3A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0FF70-7D5E-F510-0028-F4ECE8519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E4651-72D8-4A44-B704-71AD473171D3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14BD7-8FB1-66EC-2D12-D325289AA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7D11-7CD8-220C-4ED8-AEC622FBE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31871-B099-4DE7-9373-FA4151DF0D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50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280FA60F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parse.tamu.edu/Pajek?filterrific%5Bsorted_by%5D=rows_as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3A548-4E6B-FBEF-ABD5-69904988C86A}"/>
              </a:ext>
            </a:extLst>
          </p:cNvPr>
          <p:cNvSpPr/>
          <p:nvPr/>
        </p:nvSpPr>
        <p:spPr>
          <a:xfrm>
            <a:off x="0" y="1940442"/>
            <a:ext cx="12191998" cy="2489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3844A-B361-425C-D3BA-23B1942A0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939" y="1713766"/>
            <a:ext cx="10702119" cy="2387600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Sampled Dense-Dense Matrix Multiplication (SDDMM)</a:t>
            </a:r>
            <a:endParaRPr lang="uk-UA" b="1"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B653E-152B-9C7E-B2C7-39A082F3C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835" y="5273888"/>
            <a:ext cx="8666329" cy="557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>
                <a:ea typeface="Calibri"/>
                <a:cs typeface="Calibri"/>
              </a:rPr>
              <a:t>Yevhen Khavrona, Dumeni </a:t>
            </a:r>
            <a:r>
              <a:rPr lang="en-GB" sz="1800" err="1">
                <a:ea typeface="Calibri"/>
                <a:cs typeface="Calibri"/>
              </a:rPr>
              <a:t>Manatschal</a:t>
            </a:r>
            <a:r>
              <a:rPr lang="en-GB" sz="1800">
                <a:ea typeface="Calibri"/>
                <a:cs typeface="Calibri"/>
              </a:rPr>
              <a:t>, Konstantinos </a:t>
            </a:r>
            <a:r>
              <a:rPr lang="en-GB" sz="1800" err="1">
                <a:ea typeface="Calibri"/>
                <a:cs typeface="Calibri"/>
              </a:rPr>
              <a:t>Stavratis</a:t>
            </a:r>
            <a:r>
              <a:rPr lang="en-GB" sz="1800">
                <a:ea typeface="Calibri"/>
                <a:cs typeface="Calibri"/>
              </a:rPr>
              <a:t>, Woojin Ban, Dominic Wüst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BD38-771A-F568-CA90-188952C6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EA487-A2C8-4CE6-95E1-4FACDA0284D4}" type="datetime1">
              <a:rPr lang="de-DE" smtClean="0"/>
              <a:t>18.12.2023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806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D3ED-58FA-ED88-1E42-AFCA556E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257E2A-DFCD-0D9D-04F8-942DC09AD83F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331C5-6BDC-74E2-6DFD-48B19B20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Setup IV: Hardware Specs</a:t>
            </a:r>
            <a:endParaRPr lang="LID4096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5547-FE57-1E19-C01F-5B36AA12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>
                <a:cs typeface="Calibri"/>
              </a:rPr>
              <a:t>Benchmarking Hardware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AMD </a:t>
            </a:r>
            <a:r>
              <a:rPr lang="en-GB" err="1">
                <a:cs typeface="Calibri"/>
              </a:rPr>
              <a:t>Ryzen</a:t>
            </a:r>
            <a:r>
              <a:rPr lang="en-GB">
                <a:cs typeface="Calibri"/>
              </a:rPr>
              <a:t> 7 5800X, </a:t>
            </a:r>
            <a:r>
              <a:rPr lang="en-GB">
                <a:ea typeface="+mn-lt"/>
                <a:cs typeface="+mn-lt"/>
              </a:rPr>
              <a:t>32GB 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Nvidia GeForce RTX 3080, 10GB RAM, 6MB L2-cache, 49KB shared memory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Profiling Hardware</a:t>
            </a:r>
            <a:endParaRPr lang="en-GB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Intel </a:t>
            </a: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Core i9-12900K, 64GB 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Nvidia GeForce RTX 3080Ti, 12GB RAM, 6MB L2-cache, 98KB shared memory</a:t>
            </a:r>
          </a:p>
          <a:p>
            <a:r>
              <a:rPr lang="en-GB">
                <a:ea typeface="Calibri"/>
                <a:cs typeface="Calibri"/>
              </a:rPr>
              <a:t>Operating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Windows 11</a:t>
            </a:r>
          </a:p>
          <a:p>
            <a:r>
              <a:rPr lang="en-GB">
                <a:ea typeface="Calibri"/>
                <a:cs typeface="Calibri"/>
              </a:rPr>
              <a:t>C++ Compiler (run cl.exe without </a:t>
            </a:r>
            <a:r>
              <a:rPr lang="en-GB" err="1">
                <a:ea typeface="Calibri"/>
                <a:cs typeface="Calibri"/>
              </a:rPr>
              <a:t>args</a:t>
            </a:r>
            <a:r>
              <a:rPr lang="en-GB">
                <a:ea typeface="Calibri"/>
                <a:cs typeface="Calibri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Microsoft (R) C/C++ Optimizing Compiler Version 19.38.33133 for x64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/O2 /Ob2 /DNDEBUG /</a:t>
            </a:r>
            <a:r>
              <a:rPr lang="en-GB" err="1">
                <a:ea typeface="+mn-lt"/>
                <a:cs typeface="+mn-lt"/>
              </a:rPr>
              <a:t>std:c</a:t>
            </a:r>
            <a:r>
              <a:rPr lang="en-GB">
                <a:ea typeface="+mn-lt"/>
                <a:cs typeface="+mn-lt"/>
              </a:rPr>
              <a:t>++20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Visual Studio Community Edition 2022</a:t>
            </a:r>
          </a:p>
          <a:p>
            <a:r>
              <a:rPr lang="en-GB">
                <a:ea typeface="Calibri"/>
                <a:cs typeface="Calibri"/>
              </a:rPr>
              <a:t>Cuda Compiler (output of </a:t>
            </a:r>
            <a:r>
              <a:rPr lang="en-GB" err="1">
                <a:ea typeface="+mn-lt"/>
                <a:cs typeface="+mn-lt"/>
              </a:rPr>
              <a:t>nvcc</a:t>
            </a:r>
            <a:r>
              <a:rPr lang="en-GB">
                <a:ea typeface="+mn-lt"/>
                <a:cs typeface="+mn-lt"/>
              </a:rPr>
              <a:t> --version)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Built on Fri_Nov__3_17:51:05_Pacific_Daylight_Time_2023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Cuda compilation tools, release 12.3, V12.3.103</a:t>
            </a:r>
            <a:endParaRPr lang="en-GB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Build cuda_12.3.r12.3/compiler.33492891_0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DFDA0-7FB8-93A3-B1D9-99B92C4E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265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7DA4C-B293-3854-8440-9336060F2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E37FBA-E09C-0CF9-F5BB-E906371B721B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F5873-9CC9-D09D-C68D-B5007C19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Algorithms I: Overview</a:t>
            </a:r>
            <a:endParaRPr lang="en-GB">
              <a:ea typeface="Calibri Light" panose="020F0302020204030204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1D47-2686-2C26-42E4-37EBB5A3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3 algorithms: naive, SM-L2, </a:t>
            </a:r>
            <a:r>
              <a:rPr lang="en-GB" err="1">
                <a:ea typeface="Calibri"/>
                <a:cs typeface="Calibri"/>
              </a:rPr>
              <a:t>cuSDDMM</a:t>
            </a:r>
            <a:endParaRPr lang="uk-UA" err="1"/>
          </a:p>
          <a:p>
            <a:r>
              <a:rPr lang="en-GB">
                <a:ea typeface="Calibri"/>
                <a:cs typeface="Calibri"/>
              </a:rPr>
              <a:t>Our assumptions/decisions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A in row store, B in col store but not transposed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Preprocessing time for SM-L2 algo not measured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Time is measured only around the Cuda kernel using C++ chrono::</a:t>
            </a:r>
            <a:r>
              <a:rPr lang="en-GB" err="1">
                <a:ea typeface="+mn-lt"/>
                <a:cs typeface="+mn-lt"/>
              </a:rPr>
              <a:t>high_resolution_clock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>
                <a:ea typeface="Calibri"/>
                <a:cs typeface="Calibri"/>
              </a:rPr>
              <a:t>from start of kernel to directly after </a:t>
            </a:r>
            <a:r>
              <a:rPr lang="en-GB" err="1">
                <a:ea typeface="Calibri"/>
                <a:cs typeface="Calibri"/>
              </a:rPr>
              <a:t>cudaDeviceSynchronize</a:t>
            </a:r>
            <a:r>
              <a:rPr lang="en-GB">
                <a:ea typeface="+mn-lt"/>
                <a:cs typeface="+mn-lt"/>
              </a:rPr>
              <a:t>();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B6049-033C-587E-AB10-1DA3DEC3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2114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1149-798A-8FBE-A45D-A0D9A4F6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3BFA-B73E-5486-56AD-0BEEDBD72ECD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20C24-92B0-6181-714C-2D253507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Algorithms II: Naive</a:t>
            </a:r>
            <a:endParaRPr lang="en-GB">
              <a:ea typeface="Calibri Light" panose="020F0302020204030204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85A1-D430-A53D-B977-B2B53BD7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46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Straightforward</a:t>
            </a:r>
          </a:p>
          <a:p>
            <a:r>
              <a:rPr lang="en-GB">
                <a:ea typeface="Calibri"/>
                <a:cs typeface="Calibri"/>
              </a:rPr>
              <a:t>Direct translation of the CPU code to CUDA</a:t>
            </a:r>
            <a:endParaRPr lang="en-GB"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No tiling </a:t>
            </a:r>
          </a:p>
          <a:p>
            <a:r>
              <a:rPr lang="en-GB">
                <a:ea typeface="Calibri"/>
                <a:cs typeface="Calibri"/>
              </a:rPr>
              <a:t>No efficient data handling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D8E3D-4203-91FB-2FAA-4F174E40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26D36F8-86D0-A3B5-866F-0F6E72D5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15" y="1857515"/>
            <a:ext cx="5601905" cy="431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B7B3A-2C08-4C55-7590-959E9590E4F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54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14968-E1C9-A29D-46D9-E5F49902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290D3E-250D-AF0D-3CC7-7135D31B6BC3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3A759-DE07-ADB2-5BDD-A41D79FF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Algorithms III: </a:t>
            </a:r>
            <a:r>
              <a:rPr lang="en-GB" b="1" err="1"/>
              <a:t>cuSPARSE</a:t>
            </a:r>
            <a:endParaRPr lang="en-GB" b="1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6C68-10B0-1532-1F68-6AEDA1BE5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NVIDIA's closed source SDDMM implementation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F0A9A-0798-2339-453C-D40DC7AE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719EA-2736-292D-E23A-E4A521B605FC}"/>
              </a:ext>
            </a:extLst>
          </p:cNvPr>
          <p:cNvSpPr txBox="1"/>
          <p:nvPr/>
        </p:nvSpPr>
        <p:spPr>
          <a:xfrm>
            <a:off x="4033284" y="2323214"/>
            <a:ext cx="417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https://docs.nvidia.com/cuda/cusparse/</a:t>
            </a:r>
            <a:endParaRPr lang="en-US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41EF75-18B1-5D72-098B-6A654A41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2829701"/>
            <a:ext cx="101631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4D20-5721-A5EC-88B8-B54474D9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F41B3-ACCE-00AD-43C2-4CE61ECC7A59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478E5-AD78-27AA-B784-A1A80C53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ea typeface="+mj-lt"/>
                <a:cs typeface="+mj-lt"/>
              </a:rPr>
              <a:t>Algorithms</a:t>
            </a:r>
            <a:r>
              <a:rPr lang="en-GB" b="1"/>
              <a:t> III: </a:t>
            </a:r>
            <a:r>
              <a:rPr lang="en-GB" b="1" err="1"/>
              <a:t>cuSPARSE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621F-D01B-58E4-B7CE-D85D8EE4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NVIDIA's closed source SDDMM implementation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623C-B3B4-D15F-A91E-C0F3715C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F7433-32CC-525B-3CF6-9E7184756946}"/>
              </a:ext>
            </a:extLst>
          </p:cNvPr>
          <p:cNvSpPr txBox="1"/>
          <p:nvPr/>
        </p:nvSpPr>
        <p:spPr>
          <a:xfrm>
            <a:off x="4033284" y="2323214"/>
            <a:ext cx="417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https://docs.nvidia.com/cuda/cusparse/</a:t>
            </a:r>
            <a:endParaRPr lang="en-US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233B83-3670-D38C-2C11-0504C237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9" y="2961501"/>
            <a:ext cx="10312474" cy="2308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33C916-15F3-B2B3-FBD5-B8B2BC242BC7}"/>
              </a:ext>
            </a:extLst>
          </p:cNvPr>
          <p:cNvSpPr/>
          <p:nvPr/>
        </p:nvSpPr>
        <p:spPr>
          <a:xfrm>
            <a:off x="1453115" y="3703674"/>
            <a:ext cx="6352954" cy="30125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436AFF-BB27-8648-0A11-E1A0C033C7AA}"/>
              </a:ext>
            </a:extLst>
          </p:cNvPr>
          <p:cNvSpPr/>
          <p:nvPr/>
        </p:nvSpPr>
        <p:spPr>
          <a:xfrm>
            <a:off x="1453115" y="4607441"/>
            <a:ext cx="6352954" cy="30125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D54F-886C-3819-F59A-F9D24821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0F3FA-A64F-141F-0163-46E9B0BA68B5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D1EF3-343C-EED5-6315-5C7D096F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Algorithms IV: SM-L2</a:t>
            </a:r>
            <a:endParaRPr lang="en-GB" b="1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388B-9168-C91E-10F6-C7DD6C40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GB">
                <a:ea typeface="Calibri"/>
                <a:cs typeface="Calibri"/>
              </a:rPr>
              <a:t>SM-L2: fast SDDMM for sample matrices with sparsity &gt; 95%</a:t>
            </a:r>
            <a:endParaRPr lang="uk-UA">
              <a:ea typeface="Calibri" panose="020F0502020204030204"/>
              <a:cs typeface="Calibri" panose="020F0502020204030204"/>
            </a:endParaRPr>
          </a:p>
          <a:p>
            <a:r>
              <a:rPr lang="en-GB">
                <a:ea typeface="+mn-lt"/>
                <a:cs typeface="+mn-lt"/>
              </a:rPr>
              <a:t>I. Nisa, A. Sukumaran-Rajam, S. E. Kurt, C. Hong and P. Sadayappan, </a:t>
            </a:r>
            <a:r>
              <a:rPr lang="en-GB" b="1">
                <a:ea typeface="+mn-lt"/>
                <a:cs typeface="+mn-lt"/>
              </a:rPr>
              <a:t>"Sampled Dense Matrix Multiplication for High-Performance Machine Learning"</a:t>
            </a:r>
            <a:r>
              <a:rPr lang="en-GB">
                <a:ea typeface="+mn-lt"/>
                <a:cs typeface="+mn-lt"/>
              </a:rPr>
              <a:t> 2018 IEEE 25th International Conference on High Performance Computing (</a:t>
            </a:r>
            <a:r>
              <a:rPr lang="en-GB" err="1">
                <a:ea typeface="+mn-lt"/>
                <a:cs typeface="+mn-lt"/>
              </a:rPr>
              <a:t>HiPC</a:t>
            </a:r>
            <a:r>
              <a:rPr lang="en-GB">
                <a:ea typeface="+mn-lt"/>
                <a:cs typeface="+mn-lt"/>
              </a:rPr>
              <a:t>), Bengaluru, India, 2018, pp. 32-41, </a:t>
            </a:r>
            <a:r>
              <a:rPr lang="en-GB" err="1">
                <a:ea typeface="+mn-lt"/>
                <a:cs typeface="+mn-lt"/>
              </a:rPr>
              <a:t>doi</a:t>
            </a:r>
            <a:r>
              <a:rPr lang="en-GB">
                <a:ea typeface="+mn-lt"/>
                <a:cs typeface="+mn-lt"/>
              </a:rPr>
              <a:t>: 10.1109/HiPC.2018.00013.</a:t>
            </a:r>
          </a:p>
          <a:p>
            <a:r>
              <a:rPr lang="en-GB">
                <a:ea typeface="Calibri"/>
                <a:cs typeface="Calibri"/>
              </a:rPr>
              <a:t>Key points: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Loading only necessary ("active") rows of A into fast on-chip memory (shared memory)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>
                <a:latin typeface="Calibri"/>
                <a:ea typeface="Calibri"/>
                <a:cs typeface="Arial"/>
              </a:rPr>
              <a:t>Reuse of elements loaded into shared memory and L2 cache through tiling</a:t>
            </a:r>
          </a:p>
          <a:p>
            <a:r>
              <a:rPr lang="en-GB">
                <a:ea typeface="Calibri"/>
                <a:cs typeface="Calibri"/>
              </a:rPr>
              <a:t>Main technics: (3-way) tiling, vectorisation, loop unrolling, virtual warps, warp shuffling, autotuning</a:t>
            </a:r>
          </a:p>
          <a:p>
            <a:r>
              <a:rPr lang="en-GB">
                <a:ea typeface="Calibri"/>
                <a:cs typeface="Calibri"/>
              </a:rPr>
              <a:t>Kernel launch configuration: 1024 threads, roughly ½ of SM's shared memory reserved, 1 CUDA stream (sequential kernel execution)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1071B-ED63-5E27-0DDD-AB602E2E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645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D46D-BD6E-B7D8-8BD2-271C942E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9B164-5EF9-DFEC-E69C-71675C6DC3B8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66E92-CBB6-68E9-EE07-1BB21568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Experiments I: Overview</a:t>
            </a:r>
            <a:endParaRPr lang="en-GB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6C66-BC00-E42D-1C87-FF9C4225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ea typeface="Calibri"/>
                <a:cs typeface="Calibri"/>
              </a:rPr>
              <a:t>Varying sparsity with same dimensions N, M, 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All sparse input matrices have uniform density</a:t>
            </a:r>
          </a:p>
          <a:p>
            <a:r>
              <a:rPr lang="en-GB">
                <a:ea typeface="Calibri"/>
                <a:cs typeface="Calibri"/>
              </a:rPr>
              <a:t>Varying K with same N, M and sparsity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One series using existing sparse matrix with </a:t>
            </a:r>
            <a:r>
              <a:rPr lang="en-GB" b="1">
                <a:ea typeface="Calibri"/>
                <a:cs typeface="Calibri"/>
              </a:rPr>
              <a:t>non-uniform</a:t>
            </a:r>
            <a:r>
              <a:rPr lang="en-GB">
                <a:ea typeface="Calibri"/>
                <a:cs typeface="Calibri"/>
              </a:rPr>
              <a:t> distribution and produced dense matrices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One companion series with all produces inputs with </a:t>
            </a:r>
            <a:r>
              <a:rPr lang="en-GB" b="1">
                <a:ea typeface="Calibri"/>
                <a:cs typeface="Calibri"/>
              </a:rPr>
              <a:t>uniform</a:t>
            </a:r>
            <a:r>
              <a:rPr lang="en-GB">
                <a:ea typeface="Calibri"/>
                <a:cs typeface="Calibri"/>
              </a:rPr>
              <a:t> distribution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Reproducibility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40GB of stored matrix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One </a:t>
            </a:r>
            <a:r>
              <a:rPr lang="en-GB" err="1">
                <a:ea typeface="Calibri"/>
                <a:cs typeface="Calibri"/>
              </a:rPr>
              <a:t>bindat</a:t>
            </a:r>
            <a:r>
              <a:rPr lang="en-GB">
                <a:ea typeface="Calibri"/>
                <a:cs typeface="Calibri"/>
              </a:rPr>
              <a:t> file per algorithm run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Calibri"/>
                <a:cs typeface="Calibri"/>
              </a:rPr>
              <a:t>Code on GitHub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17C6-AF63-6981-D5FE-8A3C88E5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929307-A4A1-FE35-AF63-7EC27F7A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66" y="4411163"/>
            <a:ext cx="2427885" cy="2083872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FFD9CA0-E4AE-C5C9-8FB7-E2DD748EB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3" r="50325" b="-2226"/>
          <a:stretch/>
        </p:blipFill>
        <p:spPr>
          <a:xfrm>
            <a:off x="8718467" y="4411163"/>
            <a:ext cx="3028209" cy="20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9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506D-271B-E88A-B4B8-308987DA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1316AA-1A6E-606D-C103-869229DA365F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FBDD-F255-25C6-F6C4-4E2839F8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793"/>
          </a:xfrm>
        </p:spPr>
        <p:txBody>
          <a:bodyPr/>
          <a:lstStyle/>
          <a:p>
            <a:r>
              <a:rPr lang="en-GB" b="1"/>
              <a:t>Experiments II: </a:t>
            </a:r>
            <a:r>
              <a:rPr lang="en-US" b="1"/>
              <a:t>IMDB 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74DA0-DDC0-8D2D-5209-3559755E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09D15E-49DD-8D98-16EF-BD8F2E70A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E52885-0402-F99F-9E71-C146EEAC8FE0}"/>
              </a:ext>
            </a:extLst>
          </p:cNvPr>
          <p:cNvSpPr txBox="1">
            <a:spLocks/>
          </p:cNvSpPr>
          <p:nvPr/>
        </p:nvSpPr>
        <p:spPr>
          <a:xfrm>
            <a:off x="524713" y="2245986"/>
            <a:ext cx="6013519" cy="3890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ea typeface="맑은 고딕"/>
              </a:rPr>
              <a:t>IMDB</a:t>
            </a:r>
            <a:endParaRPr lang="en-US" altLang="ko-KR" sz="2400">
              <a:ea typeface="맑은 고딕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767171"/>
                </a:solidFill>
                <a:ea typeface="맑은 고딕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https://sparse.tamu.edu/Pajek?filterrific%5Bsorted_by%5D=rows_asc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ea typeface="맑은 고딕"/>
                <a:cs typeface="Calibri"/>
              </a:rPr>
              <a:t> (p. 4, id: 1504)</a:t>
            </a:r>
          </a:p>
          <a:p>
            <a:r>
              <a:rPr lang="en-US" altLang="ko-KR" sz="2400">
                <a:ea typeface="맑은 고딕"/>
              </a:rPr>
              <a:t>Rows = 428,400, cols = 896,308, #nnz = 3,782,463</a:t>
            </a:r>
            <a:endParaRPr lang="en-US" altLang="ko-KR" sz="2400">
              <a:ea typeface="맑은 고딕"/>
              <a:cs typeface="Calibri"/>
            </a:endParaRPr>
          </a:p>
          <a:p>
            <a:r>
              <a:rPr lang="en-US" altLang="ko-KR" sz="2400">
                <a:ea typeface="맑은 고딕"/>
              </a:rPr>
              <a:t>We measured the runtime with sparsity = 0.99999, K = 32, 128, 256 (#iterations = 30, #warm-up iterations = 5)</a:t>
            </a:r>
            <a:endParaRPr lang="en-US" altLang="ko-KR" sz="2400">
              <a:ea typeface="맑은 고딕"/>
              <a:cs typeface="Calibri"/>
            </a:endParaRPr>
          </a:p>
          <a:p>
            <a:pPr marL="0"/>
            <a:endParaRPr lang="en-US" altLang="ko-KR" sz="2400">
              <a:ea typeface="맑은 고딕"/>
              <a:cs typeface="Calibri"/>
            </a:endParaRP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</p:txBody>
      </p:sp>
      <p:pic>
        <p:nvPicPr>
          <p:cNvPr id="8" name="그림 5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16B11C87-D6DA-ADA4-D479-DBA8A7D0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600" y="1980354"/>
            <a:ext cx="5087862" cy="38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28570C71-D278-7AC2-37AA-4259DB86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1" y="1665689"/>
            <a:ext cx="5291666" cy="4524903"/>
          </a:xfrm>
          <a:prstGeom prst="rect">
            <a:avLst/>
          </a:prstGeom>
        </p:spPr>
      </p:pic>
      <p:pic>
        <p:nvPicPr>
          <p:cNvPr id="6" name="그림 5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3EB733C-53D4-5BE5-54B5-05659431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72" y="1718076"/>
            <a:ext cx="5291667" cy="447727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2BB36-0B79-0EDB-5F53-CC3A63B3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720F8B-5FB4-4A64-B110-DB0C4E51564B}" type="datetime1">
              <a:rPr lang="en-US" smtClean="0"/>
              <a:pPr>
                <a:spcAft>
                  <a:spcPts val="600"/>
                </a:spcAft>
              </a:pPr>
              <a:t>12/18/2023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460A3-3260-8521-601B-8E902D29CDC2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9F0460-62E9-F1FF-A817-984FABD4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793"/>
          </a:xfrm>
        </p:spPr>
        <p:txBody>
          <a:bodyPr/>
          <a:lstStyle/>
          <a:p>
            <a:r>
              <a:rPr lang="en-GB" b="1"/>
              <a:t>Experiments II: </a:t>
            </a:r>
            <a:r>
              <a:rPr lang="en-US" b="1"/>
              <a:t>IMDB </a:t>
            </a:r>
            <a:endParaRPr lang="en-GB" b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153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4311B-E040-2956-2734-32AE298C5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75BAB-DCEB-876A-E4D2-C187D260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720F8B-5FB4-4A64-B110-DB0C4E51564B}" type="datetime1">
              <a:rPr lang="en-US" smtClean="0"/>
              <a:pPr>
                <a:spcAft>
                  <a:spcPts val="600"/>
                </a:spcAft>
              </a:pPr>
              <a:t>12/18/2023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A994F9-341E-356A-FC0E-FBF7BCD675B3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23858F-721D-7FC3-9F40-B27F8589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793"/>
          </a:xfrm>
        </p:spPr>
        <p:txBody>
          <a:bodyPr/>
          <a:lstStyle/>
          <a:p>
            <a:r>
              <a:rPr lang="en-GB" b="1"/>
              <a:t>Experiments III: </a:t>
            </a:r>
            <a:r>
              <a:rPr lang="en-US" b="1" err="1"/>
              <a:t>patents_main</a:t>
            </a:r>
            <a:r>
              <a:rPr lang="en-US" b="1"/>
              <a:t> 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376D633-BC8B-F551-0EC5-73C54AB7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31" y="2081815"/>
            <a:ext cx="6518142" cy="44834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Patents_main</a:t>
            </a:r>
            <a:endParaRPr lang="uk-UA" altLang="ko-KR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altLang="ko-KR" sz="1800">
                <a:solidFill>
                  <a:schemeClr val="bg2">
                    <a:lumMod val="50000"/>
                  </a:schemeClr>
                </a:solidFill>
                <a:ea typeface="맑은 고딕"/>
                <a:cs typeface="Calibri"/>
              </a:rPr>
              <a:t>https://sparse.tamu.edu/Pajek?filterrific%5Bsorted_by%5D=rows_asc</a:t>
            </a:r>
            <a:r>
              <a:rPr lang="en-US" altLang="ko-KR" sz="1800">
                <a:solidFill>
                  <a:schemeClr val="bg2">
                    <a:lumMod val="50000"/>
                  </a:schemeClr>
                </a:solidFill>
                <a:ea typeface="+mn-lt"/>
                <a:cs typeface="Calibri"/>
              </a:rPr>
              <a:t> (p. 4, id: 1513)</a:t>
            </a:r>
            <a:endParaRPr lang="ko-KR" sz="1800">
              <a:solidFill>
                <a:schemeClr val="bg2">
                  <a:lumMod val="50000"/>
                </a:schemeClr>
              </a:solidFill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Rows = 240,547, cols = 240,547, #nnz = 560,943</a:t>
            </a:r>
          </a:p>
          <a:p>
            <a:r>
              <a:rPr lang="en-US" altLang="ko-KR">
                <a:ea typeface="맑은 고딕"/>
                <a:cs typeface="Calibri"/>
              </a:rPr>
              <a:t>Measurement with sparsity = 0.99999, K = 32, 128, 256 </a:t>
            </a:r>
            <a:r>
              <a:rPr lang="en-US">
                <a:ea typeface="+mn-lt"/>
                <a:cs typeface="+mn-lt"/>
              </a:rPr>
              <a:t>(#iterations = 30, #warm-up iterations = 5)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10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B4A9BB3-CCFF-A04D-F57B-C73982B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288" y="2170261"/>
            <a:ext cx="5209982" cy="39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1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18B80C-0DB3-2A29-D19D-A1EC6DA182AE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DDFA9-B1A8-0503-0A79-CBB41A8A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Overview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327C-0699-DF1C-308D-5C36CB0E3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1. Setup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Components, </a:t>
            </a:r>
            <a:r>
              <a:rPr lang="en-US">
                <a:ea typeface="+mn-lt"/>
                <a:cs typeface="+mn-lt"/>
              </a:rPr>
              <a:t>testing</a:t>
            </a:r>
            <a:r>
              <a:rPr lang="en-US">
                <a:cs typeface="Calibri"/>
              </a:rPr>
              <a:t>, data generation, benchmarking, hardware specs, compiler settings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Algorithms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Naive, </a:t>
            </a:r>
            <a:r>
              <a:rPr lang="en-US" err="1">
                <a:cs typeface="Calibri"/>
              </a:rPr>
              <a:t>cuSPARSE</a:t>
            </a:r>
            <a:r>
              <a:rPr lang="en-US">
                <a:cs typeface="Calibri"/>
              </a:rPr>
              <a:t>, SM-L2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600">
                <a:latin typeface="Arial"/>
                <a:ea typeface="Calibri"/>
                <a:cs typeface="Arial"/>
              </a:rPr>
              <a:t>3. Experiments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>
                <a:latin typeface="Arial"/>
                <a:ea typeface="Calibri"/>
                <a:cs typeface="Arial"/>
              </a:rPr>
              <a:t>Outline of all performed experiments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4. Data Analysis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Methods and plots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5. Profiling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Profiling of SM-L2 using NVidia </a:t>
            </a:r>
            <a:r>
              <a:rPr lang="en-US" err="1">
                <a:cs typeface="Calibri"/>
              </a:rPr>
              <a:t>NSight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589B6-1BC7-FEE3-2487-2584C0B8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578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3A6C7-CD91-D4EF-81D9-490EA92E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3C136-37C0-50D1-2A28-13236F2C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720F8B-5FB4-4A64-B110-DB0C4E51564B}" type="datetime1">
              <a:rPr lang="en-US" smtClean="0"/>
              <a:pPr>
                <a:spcAft>
                  <a:spcPts val="600"/>
                </a:spcAft>
              </a:pPr>
              <a:t>12/18/2023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D6CAF-D6F1-EF23-D420-4423664E6EBC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60DE05-9587-99A8-FF17-F4ECDCAD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793"/>
          </a:xfrm>
        </p:spPr>
        <p:txBody>
          <a:bodyPr/>
          <a:lstStyle/>
          <a:p>
            <a:r>
              <a:rPr lang="en-GB" b="1"/>
              <a:t>Experiments III: </a:t>
            </a:r>
            <a:r>
              <a:rPr lang="en-US" b="1" err="1"/>
              <a:t>patents_main</a:t>
            </a:r>
            <a:endParaRPr lang="en-GB" b="1" err="1">
              <a:ea typeface="Calibri Light"/>
              <a:cs typeface="Calibri Light"/>
            </a:endParaRPr>
          </a:p>
        </p:txBody>
      </p:sp>
      <p:pic>
        <p:nvPicPr>
          <p:cNvPr id="9" name="그림 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0496AF3-D34F-A3F5-AAE0-38CAFE06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5" y="1560983"/>
            <a:ext cx="5695959" cy="4612798"/>
          </a:xfrm>
          <a:prstGeom prst="rect">
            <a:avLst/>
          </a:prstGeom>
        </p:spPr>
      </p:pic>
      <p:pic>
        <p:nvPicPr>
          <p:cNvPr id="12" name="그림 8" descr="항공기, 텍스트, 비행기, 제트기이(가) 표시된 사진&#10;&#10;자동 생성된 설명">
            <a:extLst>
              <a:ext uri="{FF2B5EF4-FFF2-40B4-BE49-F238E27FC236}">
                <a16:creationId xmlns:a16="http://schemas.microsoft.com/office/drawing/2014/main" id="{BEBBAAB9-8C50-FB92-8861-7A30F1C2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1676994"/>
            <a:ext cx="5828261" cy="43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6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D1D919-ECDA-8E9D-9F1F-F36EE3A2AAC5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15C35-DFE6-B4E7-596E-3A0F66CE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569CFC-91C7-9F9B-3D56-CC7B896F44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8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</a:rPr>
              <a:t>Experiments</a:t>
            </a:r>
            <a:r>
              <a:rPr lang="ko-KR" altLang="en-US" b="1">
                <a:ea typeface="맑은 고딕"/>
              </a:rPr>
              <a:t> </a:t>
            </a:r>
            <a:r>
              <a:rPr lang="en-US" altLang="ko-KR" b="1">
                <a:ea typeface="맑은 고딕"/>
              </a:rPr>
              <a:t>IV:</a:t>
            </a:r>
            <a:r>
              <a:rPr lang="ko-KR" altLang="en-US" b="1">
                <a:ea typeface="맑은 고딕"/>
              </a:rPr>
              <a:t> </a:t>
            </a:r>
            <a:r>
              <a:rPr lang="en-US" altLang="ko-KR" b="1" err="1">
                <a:ea typeface="맑은 고딕"/>
              </a:rPr>
              <a:t>sparsity_large</a:t>
            </a:r>
            <a:endParaRPr lang="uk-UA" err="1">
              <a:ea typeface="맑은 고딕"/>
              <a:cs typeface="Calibri Ligh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E81F76B-BE4D-AC88-FE50-B9C3389B9A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Calibri"/>
                <a:cs typeface="Calibri"/>
              </a:rPr>
              <a:t>N = 102539, M = 102539, K = 32, 128, 512</a:t>
            </a:r>
          </a:p>
          <a:p>
            <a:r>
              <a:rPr lang="en-GB">
                <a:ea typeface="Calibri"/>
                <a:cs typeface="Calibri"/>
              </a:rPr>
              <a:t>Large in terms of the matrix size</a:t>
            </a:r>
          </a:p>
          <a:p>
            <a:r>
              <a:rPr lang="en-GB">
                <a:ea typeface="Calibri"/>
                <a:cs typeface="Calibri"/>
              </a:rPr>
              <a:t>Varying sparsity 0.99, 0.995, 0.999, 0.9995, 0.9999</a:t>
            </a:r>
          </a:p>
          <a:p>
            <a:r>
              <a:rPr lang="en-GB">
                <a:ea typeface="Calibri"/>
                <a:cs typeface="Calibri"/>
              </a:rPr>
              <a:t>#iteration = 30, #warm_up iteration = 5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61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C22E-2403-6D19-F29B-0E1947BD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EC6D8B-4B6C-2F36-5B09-36B81AFB1E6F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70F17-6C04-751B-6EBC-1EBF1275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90ABCD-698C-055C-440A-B085632178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8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</a:rPr>
              <a:t>Experiments</a:t>
            </a:r>
            <a:r>
              <a:rPr lang="ko-KR" altLang="en-US" b="1">
                <a:ea typeface="맑은 고딕"/>
              </a:rPr>
              <a:t> </a:t>
            </a:r>
            <a:r>
              <a:rPr lang="en-US" altLang="ko-KR" b="1">
                <a:ea typeface="맑은 고딕"/>
              </a:rPr>
              <a:t>IV:</a:t>
            </a:r>
            <a:r>
              <a:rPr lang="ko-KR" altLang="en-US" b="1">
                <a:ea typeface="맑은 고딕"/>
              </a:rPr>
              <a:t> </a:t>
            </a:r>
            <a:r>
              <a:rPr lang="en-US" altLang="ko-KR" b="1" err="1">
                <a:ea typeface="맑은 고딕"/>
              </a:rPr>
              <a:t>sparsity_large</a:t>
            </a:r>
            <a:endParaRPr lang="uk-UA" err="1">
              <a:ea typeface="맑은 고딕"/>
              <a:cs typeface="Calibri Light"/>
            </a:endParaRPr>
          </a:p>
        </p:txBody>
      </p:sp>
      <p:pic>
        <p:nvPicPr>
          <p:cNvPr id="3" name="그림 8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E45E6D20-C70A-3C4F-D259-9933D70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9" y="2706752"/>
            <a:ext cx="3517119" cy="2752144"/>
          </a:xfrm>
          <a:prstGeom prst="rect">
            <a:avLst/>
          </a:prstGeom>
        </p:spPr>
      </p:pic>
      <p:pic>
        <p:nvPicPr>
          <p:cNvPr id="7" name="그림 6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12101322-C918-F12B-EEB4-35AE8E06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383" y="2758594"/>
            <a:ext cx="3537345" cy="2635321"/>
          </a:xfrm>
          <a:prstGeom prst="rect">
            <a:avLst/>
          </a:prstGeom>
        </p:spPr>
      </p:pic>
      <p:pic>
        <p:nvPicPr>
          <p:cNvPr id="9" name="그림 5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BD1A6629-6880-FBBB-041B-C463F642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43" y="2768301"/>
            <a:ext cx="3517120" cy="26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49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92904-23A2-5411-CCB9-1B8A20E94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37FB50-F94A-393C-DEF1-8AC35A701E46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5574F-E8A2-BA50-D389-305B2E63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5B51F8-17B1-3626-A52A-986007C727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8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</a:rPr>
              <a:t>Experiments</a:t>
            </a:r>
            <a:r>
              <a:rPr lang="en-GB" altLang="ko-KR" b="1">
                <a:ea typeface="맑은 고딕"/>
              </a:rPr>
              <a:t> V: </a:t>
            </a:r>
            <a:r>
              <a:rPr lang="en-GB" altLang="ko-KR" b="1" err="1">
                <a:ea typeface="맑은 고딕"/>
              </a:rPr>
              <a:t>sparsity_small</a:t>
            </a:r>
            <a:endParaRPr lang="en-GB" altLang="ko-KR" b="1" err="1">
              <a:ea typeface="맑은 고딕"/>
              <a:cs typeface="Calibri Ligh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355E36-EBD5-997D-211A-6532FB061C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Calibri"/>
                <a:cs typeface="Calibri"/>
              </a:rPr>
              <a:t>N = 10253,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M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=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10253,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K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=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32,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128,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256</a:t>
            </a:r>
          </a:p>
          <a:p>
            <a:r>
              <a:rPr lang="en-GB">
                <a:ea typeface="Calibri"/>
                <a:cs typeface="Calibri"/>
              </a:rPr>
              <a:t>Small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in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terms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of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the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matrix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size</a:t>
            </a:r>
          </a:p>
          <a:p>
            <a:r>
              <a:rPr lang="en-GB">
                <a:ea typeface="Calibri"/>
                <a:cs typeface="Calibri"/>
              </a:rPr>
              <a:t>Varying sparsity</a:t>
            </a:r>
            <a:r>
              <a:rPr lang="en-GB" altLang="ko-KR">
                <a:ea typeface="Calibri"/>
                <a:cs typeface="Calibri"/>
              </a:rPr>
              <a:t> </a:t>
            </a:r>
            <a:r>
              <a:rPr lang="en-GB">
                <a:ea typeface="Calibri"/>
                <a:cs typeface="Calibri"/>
              </a:rPr>
              <a:t>0.99,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0.995,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0.999,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0.9995,</a:t>
            </a:r>
            <a:r>
              <a:rPr lang="en-GB" altLang="ko-KR">
                <a:ea typeface="Calibri"/>
                <a:cs typeface="Calibri"/>
              </a:rPr>
              <a:t> </a:t>
            </a:r>
            <a:r>
              <a:rPr lang="en-GB">
                <a:ea typeface="Calibri"/>
                <a:cs typeface="Calibri"/>
              </a:rPr>
              <a:t>0.9999</a:t>
            </a:r>
            <a:endParaRPr lang="en-GB" altLang="ko-KR"/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697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7F69-8AD9-FE08-2407-45BBAFD6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776BE-CA60-6398-7997-EF92C79133AA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5EF2-27A0-22C1-CEB0-64F33861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0ACD4-0237-4F74-74F3-302B8337F3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8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</a:rPr>
              <a:t>Experiments</a:t>
            </a:r>
            <a:r>
              <a:rPr lang="en-GB" altLang="ko-KR" b="1">
                <a:ea typeface="맑은 고딕"/>
              </a:rPr>
              <a:t> V: </a:t>
            </a:r>
            <a:r>
              <a:rPr lang="en-GB" altLang="ko-KR" b="1" err="1">
                <a:ea typeface="맑은 고딕"/>
              </a:rPr>
              <a:t>sparsity_small</a:t>
            </a:r>
            <a:endParaRPr lang="en-GB" altLang="ko-KR" b="1" err="1">
              <a:ea typeface="맑은 고딕"/>
              <a:cs typeface="Calibri Light"/>
            </a:endParaRPr>
          </a:p>
        </p:txBody>
      </p:sp>
      <p:pic>
        <p:nvPicPr>
          <p:cNvPr id="3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1FB78B2-72FB-9CB6-E2A5-9B482D66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0" y="2722114"/>
            <a:ext cx="3517119" cy="2734558"/>
          </a:xfrm>
          <a:prstGeom prst="rect">
            <a:avLst/>
          </a:prstGeom>
        </p:spPr>
      </p:pic>
      <p:pic>
        <p:nvPicPr>
          <p:cNvPr id="7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D77F719-7C8C-C45D-D751-4C4EEC6E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14" y="2758467"/>
            <a:ext cx="3537345" cy="2661851"/>
          </a:xfrm>
          <a:prstGeom prst="rect">
            <a:avLst/>
          </a:prstGeom>
        </p:spPr>
      </p:pic>
      <p:pic>
        <p:nvPicPr>
          <p:cNvPr id="9" name="그림 6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3A73C17A-F99C-C5C3-A756-B780FFE8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74" y="2752889"/>
            <a:ext cx="3517120" cy="26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5EC6-26A5-3327-486A-7605CFD3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1A2414-5D0D-3ABD-9B4E-0C2D28B79470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5F990-11E5-5551-0BD1-CD723F98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9ABA7D-F46B-76FC-7D28-AD2F4010B9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8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</a:rPr>
              <a:t>Experiments</a:t>
            </a:r>
            <a:r>
              <a:rPr lang="ko-KR" altLang="en-US" b="1">
                <a:ea typeface="맑은 고딕"/>
              </a:rPr>
              <a:t> VI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 </a:t>
            </a:r>
            <a:r>
              <a:rPr lang="en-GB" altLang="ko-KR" b="1">
                <a:ea typeface="맑은 고딕"/>
              </a:rPr>
              <a:t>Conclusion</a:t>
            </a:r>
            <a:endParaRPr lang="en-GB" altLang="ko-KR" b="1">
              <a:ea typeface="맑은 고딕"/>
              <a:cs typeface="Calibri Ligh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8A7396-9A6A-F921-29A9-1D2B952D7D1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Calibri"/>
                <a:cs typeface="Calibri"/>
              </a:rPr>
              <a:t>We measured baseline, </a:t>
            </a:r>
            <a:r>
              <a:rPr lang="en-GB" err="1">
                <a:ea typeface="Calibri"/>
                <a:cs typeface="Calibri"/>
              </a:rPr>
              <a:t>cuSparse</a:t>
            </a:r>
            <a:r>
              <a:rPr lang="en-GB">
                <a:ea typeface="Calibri"/>
                <a:cs typeface="Calibri"/>
              </a:rPr>
              <a:t> and sm_l2 on various datasets such as IMDB, </a:t>
            </a:r>
            <a:r>
              <a:rPr lang="en-GB" err="1">
                <a:ea typeface="Calibri"/>
                <a:cs typeface="Calibri"/>
              </a:rPr>
              <a:t>IMDB_companion</a:t>
            </a:r>
            <a:r>
              <a:rPr lang="en-GB">
                <a:ea typeface="Calibri"/>
                <a:cs typeface="Calibri"/>
              </a:rPr>
              <a:t>, patents, </a:t>
            </a:r>
            <a:r>
              <a:rPr lang="en-GB" err="1">
                <a:ea typeface="Calibri"/>
                <a:cs typeface="Calibri"/>
              </a:rPr>
              <a:t>patents_companion</a:t>
            </a:r>
            <a:r>
              <a:rPr lang="en-GB">
                <a:ea typeface="Calibri"/>
                <a:cs typeface="Calibri"/>
              </a:rPr>
              <a:t>, </a:t>
            </a:r>
            <a:r>
              <a:rPr lang="en-GB" err="1">
                <a:ea typeface="Calibri"/>
                <a:cs typeface="Calibri"/>
              </a:rPr>
              <a:t>patents_main</a:t>
            </a:r>
            <a:r>
              <a:rPr lang="en-GB">
                <a:ea typeface="Calibri"/>
                <a:cs typeface="Calibri"/>
              </a:rPr>
              <a:t>, </a:t>
            </a:r>
            <a:r>
              <a:rPr lang="en-GB" err="1">
                <a:ea typeface="Calibri"/>
                <a:cs typeface="Calibri"/>
              </a:rPr>
              <a:t>patents_main_companion</a:t>
            </a:r>
            <a:r>
              <a:rPr lang="en-GB">
                <a:ea typeface="Calibri"/>
                <a:cs typeface="Calibri"/>
              </a:rPr>
              <a:t> with different K and fixed matrix size with varying sparsity </a:t>
            </a:r>
          </a:p>
          <a:p>
            <a:r>
              <a:rPr lang="en-GB">
                <a:ea typeface="Calibri"/>
                <a:cs typeface="Calibri"/>
              </a:rPr>
              <a:t>For K=32, sm_l2 is superior to baseline and </a:t>
            </a:r>
            <a:r>
              <a:rPr lang="en-GB" err="1">
                <a:ea typeface="Calibri"/>
                <a:cs typeface="Calibri"/>
              </a:rPr>
              <a:t>cuSparse</a:t>
            </a:r>
            <a:r>
              <a:rPr lang="en-GB">
                <a:ea typeface="Calibri"/>
                <a:cs typeface="Calibri"/>
              </a:rPr>
              <a:t> (in all datasets and with varying sparsity except for sparsity with small matrix size)</a:t>
            </a:r>
          </a:p>
          <a:p>
            <a:r>
              <a:rPr lang="en-GB">
                <a:ea typeface="Calibri"/>
                <a:cs typeface="Calibri"/>
              </a:rPr>
              <a:t>From K=128, </a:t>
            </a:r>
            <a:r>
              <a:rPr lang="en-GB" err="1">
                <a:ea typeface="Calibri"/>
                <a:cs typeface="Calibri"/>
              </a:rPr>
              <a:t>cuSparse</a:t>
            </a:r>
            <a:r>
              <a:rPr lang="en-GB">
                <a:ea typeface="Calibri"/>
                <a:cs typeface="Calibri"/>
              </a:rPr>
              <a:t> is superior to sm_l2 and baseline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84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E06D-FC35-A809-3AF8-A119C0DE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0E70FA-BA76-437B-DF6D-A17FF253CA3D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17F4C-5FF3-DC14-A421-A6BD19D0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ea typeface="+mj-lt"/>
                <a:cs typeface="+mj-lt"/>
              </a:rPr>
              <a:t>Profiling SM-L2 I: Overview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E6D0-050A-B007-8314-695BB326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GB">
                <a:latin typeface="Calibri"/>
                <a:ea typeface="+mn-lt"/>
                <a:cs typeface="Calibri"/>
              </a:rPr>
              <a:t>NVIDIA Nsight Compute</a:t>
            </a:r>
          </a:p>
          <a:p>
            <a:pPr>
              <a:buFont typeface="Arial"/>
              <a:buChar char="•"/>
            </a:pPr>
            <a:r>
              <a:rPr lang="en-GB"/>
              <a:t>Input</a:t>
            </a:r>
            <a:r>
              <a:rPr lang="en-GB">
                <a:latin typeface="Calibri"/>
                <a:cs typeface="Arial"/>
              </a:rPr>
              <a:t>: N=M=100K, sparsity = 0.99</a:t>
            </a:r>
            <a:endParaRPr lang="en-US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r>
              <a:rPr lang="en-GB">
                <a:latin typeface="Calibri"/>
                <a:cs typeface="Arial"/>
              </a:rPr>
              <a:t>Results in 13 kernel invocations, </a:t>
            </a:r>
            <a:endParaRPr lang="en-GB" err="1">
              <a:latin typeface="Calibri"/>
              <a:cs typeface="Arial"/>
            </a:endParaRPr>
          </a:p>
          <a:p>
            <a:pPr marL="0" indent="0">
              <a:buNone/>
            </a:pPr>
            <a:r>
              <a:rPr lang="en-GB">
                <a:latin typeface="Calibri"/>
                <a:cs typeface="Arial"/>
              </a:rPr>
              <a:t>   each launching 268 </a:t>
            </a:r>
            <a:r>
              <a:rPr lang="en-GB" err="1">
                <a:latin typeface="Calibri"/>
                <a:cs typeface="Arial"/>
              </a:rPr>
              <a:t>threadblocks</a:t>
            </a: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508F-DCB0-BF70-0D37-0B664217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Рисунок 4" descr="Зображення, що містить текст, знімок екрана, число&#10;&#10;Опис створено автоматично">
            <a:extLst>
              <a:ext uri="{FF2B5EF4-FFF2-40B4-BE49-F238E27FC236}">
                <a16:creationId xmlns:a16="http://schemas.microsoft.com/office/drawing/2014/main" id="{55745489-AB86-643A-FB6C-A162C1AD3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3" r="328" b="165"/>
          <a:stretch/>
        </p:blipFill>
        <p:spPr>
          <a:xfrm>
            <a:off x="7372333" y="1956708"/>
            <a:ext cx="4128447" cy="40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3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2A35-ECC8-7B6F-27A4-280F9D403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876CDE-CC48-1C51-1DB1-64D8450307A7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710EA-4068-BC64-B534-0CF6F47B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ea typeface="+mj-lt"/>
                <a:cs typeface="+mj-lt"/>
              </a:rPr>
              <a:t>Profiling SM-L2 II: Observations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3D63-F5E7-27B1-5BD4-B44900E39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GB">
                <a:latin typeface="Calibri"/>
                <a:ea typeface="Calibri"/>
                <a:cs typeface="Arial"/>
              </a:rPr>
              <a:t>Memory bound, L2 (red dot) saturated, low "compute" utilisation</a:t>
            </a:r>
          </a:p>
          <a:p>
            <a:pPr>
              <a:buFont typeface="Arial"/>
              <a:buChar char="•"/>
            </a:pPr>
            <a:r>
              <a:rPr lang="en-GB">
                <a:latin typeface="Calibri"/>
                <a:ea typeface="Calibri"/>
                <a:cs typeface="Arial"/>
              </a:rPr>
              <a:t>Uncoalesced global memory accesses</a:t>
            </a:r>
          </a:p>
          <a:p>
            <a:pPr>
              <a:buFont typeface="Arial"/>
              <a:buChar char="•"/>
            </a:pPr>
            <a:r>
              <a:rPr lang="en-GB">
                <a:latin typeface="Calibri"/>
                <a:ea typeface="Calibri"/>
                <a:cs typeface="Arial"/>
              </a:rPr>
              <a:t>Occupancy limited by the number of required registers</a:t>
            </a:r>
          </a:p>
          <a:p>
            <a:pPr>
              <a:buFont typeface="Arial"/>
              <a:buChar char="•"/>
            </a:pPr>
            <a:r>
              <a:rPr lang="en-GB">
                <a:latin typeface="Calibri"/>
                <a:ea typeface="Calibri"/>
                <a:cs typeface="Arial"/>
              </a:rPr>
              <a:t>High on-chip memory usage (register file and shared memory)</a:t>
            </a:r>
          </a:p>
          <a:p>
            <a:pPr>
              <a:buFont typeface="Arial"/>
              <a:buChar char="•"/>
            </a:pPr>
            <a:endParaRPr lang="en-GB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7DD5-7586-6222-B71B-55222D09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Рисунок 4" descr="Зображення, що містить знімок екрана, текст, ряд, схема&#10;&#10;Опис створено автоматично">
            <a:extLst>
              <a:ext uri="{FF2B5EF4-FFF2-40B4-BE49-F238E27FC236}">
                <a16:creationId xmlns:a16="http://schemas.microsoft.com/office/drawing/2014/main" id="{C1DBF37E-A64C-3F86-8CD6-C4D1DD9D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57" y="4102514"/>
            <a:ext cx="6640285" cy="24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9277-1A7E-5FDD-B978-66CBC678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80A28E-5C27-F6E6-EBF1-06D8B0F99B85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D8BF4-A03C-D2F9-5333-7D60EF9D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ea typeface="+mj-lt"/>
                <a:cs typeface="+mj-lt"/>
              </a:rPr>
              <a:t>Profiling SM-L2 III: Memory</a:t>
            </a:r>
            <a:endParaRPr lang="en-GB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2D71-8C5D-E287-EFBF-F957EE74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endParaRPr lang="en-GB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endParaRPr lang="en-GB">
              <a:latin typeface="Calibri"/>
              <a:ea typeface="Calibri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D2171-CC54-2171-EA52-9F17D5DA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Рисунок 4" descr="Зображення, що містить текст, знімок екрана, схема, карта&#10;&#10;Опис створено автоматично">
            <a:extLst>
              <a:ext uri="{FF2B5EF4-FFF2-40B4-BE49-F238E27FC236}">
                <a16:creationId xmlns:a16="http://schemas.microsoft.com/office/drawing/2014/main" id="{4C94BEA7-8878-0AB9-883C-35B1CAB1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" t="343" r="174" b="-515"/>
          <a:stretch/>
        </p:blipFill>
        <p:spPr>
          <a:xfrm>
            <a:off x="1442356" y="2069606"/>
            <a:ext cx="7613200" cy="3977457"/>
          </a:xfrm>
          <a:prstGeom prst="rect">
            <a:avLst/>
          </a:prstGeom>
        </p:spPr>
      </p:pic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C41E478D-EAAB-0B5B-4CED-ED87651E6EF1}"/>
              </a:ext>
            </a:extLst>
          </p:cNvPr>
          <p:cNvCxnSpPr/>
          <p:nvPr/>
        </p:nvCxnSpPr>
        <p:spPr>
          <a:xfrm flipH="1" flipV="1">
            <a:off x="6185808" y="4144734"/>
            <a:ext cx="3269794" cy="310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AA0DE-A5D7-1676-D77C-6E35D41D63AE}"/>
              </a:ext>
            </a:extLst>
          </p:cNvPr>
          <p:cNvSpPr txBox="1"/>
          <p:nvPr/>
        </p:nvSpPr>
        <p:spPr>
          <a:xfrm>
            <a:off x="9460367" y="4214811"/>
            <a:ext cx="1904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cs typeface="Calibri"/>
              </a:rPr>
              <a:t>Main hotspot</a:t>
            </a:r>
          </a:p>
        </p:txBody>
      </p:sp>
    </p:spTree>
    <p:extLst>
      <p:ext uri="{BB962C8B-B14F-4D97-AF65-F5344CB8AC3E}">
        <p14:creationId xmlns:p14="http://schemas.microsoft.com/office/powerpoint/2010/main" val="390748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64A9-FF96-B7BA-0A9F-D6A89FB7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15845-8C28-A3A5-5837-B6481C64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8" name="Рисунок 7" descr="Зображення, що містить текст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E8F48824-124C-3EE2-93B3-06659ECD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15" y="2446845"/>
            <a:ext cx="6775770" cy="19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1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D27D19-1488-D33B-BA97-3D2E435ED5EE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49F35-FF1A-F01A-B905-CA15A854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I: Benchmark Components and Testing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EFAD-9305-CBE4-DE70-BCCC3D865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CSR/COO/Dense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>
                <a:cs typeface="Calibri"/>
              </a:rPr>
              <a:t>Our own implementations</a:t>
            </a:r>
            <a:endParaRPr lang="en-US">
              <a:ea typeface="Calibri" panose="020F0502020204030204"/>
              <a:cs typeface="Calibri"/>
            </a:endParaRPr>
          </a:p>
          <a:p>
            <a:pPr marL="457200" lvl="1" indent="0">
              <a:buNone/>
            </a:pPr>
            <a:r>
              <a:rPr lang="en-US">
                <a:ea typeface="Calibri" panose="020F0502020204030204"/>
                <a:cs typeface="Calibri"/>
              </a:rPr>
              <a:t>Column- and Row- storage</a:t>
            </a:r>
          </a:p>
          <a:p>
            <a:pPr marL="457200" lvl="1" indent="0">
              <a:buNone/>
            </a:pPr>
            <a:r>
              <a:rPr lang="en-US">
                <a:ea typeface="Calibri" panose="020F0502020204030204"/>
                <a:cs typeface="Calibri"/>
              </a:rPr>
              <a:t>Efficient </a:t>
            </a:r>
            <a:r>
              <a:rPr lang="en-US" i="1" err="1">
                <a:ea typeface="Calibri" panose="020F0502020204030204"/>
                <a:cs typeface="Calibri"/>
              </a:rPr>
              <a:t>ToFile</a:t>
            </a:r>
            <a:r>
              <a:rPr lang="en-US">
                <a:ea typeface="Calibri" panose="020F0502020204030204"/>
                <a:cs typeface="Calibri"/>
              </a:rPr>
              <a:t> and </a:t>
            </a:r>
            <a:r>
              <a:rPr lang="en-US" i="1" err="1">
                <a:ea typeface="Calibri" panose="020F0502020204030204"/>
                <a:cs typeface="Calibri"/>
              </a:rPr>
              <a:t>FromFile</a:t>
            </a:r>
            <a:r>
              <a:rPr lang="en-US">
                <a:ea typeface="Calibri" panose="020F0502020204030204"/>
                <a:cs typeface="Calibri"/>
              </a:rPr>
              <a:t> methods</a:t>
            </a:r>
          </a:p>
          <a:p>
            <a:r>
              <a:rPr lang="en-US">
                <a:ea typeface="Calibri" panose="020F0502020204030204"/>
                <a:cs typeface="Calibri"/>
              </a:rPr>
              <a:t>Multiple algorithm variations</a:t>
            </a:r>
          </a:p>
          <a:p>
            <a:r>
              <a:rPr lang="en-US" b="1">
                <a:cs typeface="Calibri"/>
              </a:rPr>
              <a:t>Every </a:t>
            </a:r>
            <a:r>
              <a:rPr lang="en-US">
                <a:cs typeface="Calibri"/>
              </a:rPr>
              <a:t>component tested with unit tests using UTEST</a:t>
            </a:r>
          </a:p>
          <a:p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Ensuring correctness: time-consuming but top priority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12677-6E77-8543-60DC-376F4278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BB189-BE2C-F00E-63A4-369EC9545462}"/>
              </a:ext>
            </a:extLst>
          </p:cNvPr>
          <p:cNvSpPr txBox="1"/>
          <p:nvPr/>
        </p:nvSpPr>
        <p:spPr>
          <a:xfrm>
            <a:off x="3972976" y="4589493"/>
            <a:ext cx="3868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https://github.com/sheredom/utest.h</a:t>
            </a:r>
            <a:endParaRPr lang="en-US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9E8759-DD73-50EE-57B5-85F817F6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54" y="1560871"/>
            <a:ext cx="3070456" cy="52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80F0-6B8A-81C8-170D-AC2696B1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28BDDD-EBC3-6F0C-EA0E-2DC04EBBF2F5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5F1BF-B36C-C371-48A8-53DBD01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II: Data Generation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4FCA-5BD5-9C98-7AC6-2890F6FB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Three generators for three sets of problems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cs typeface="Calibri"/>
              </a:rPr>
              <a:t>1. Synthetic SDDMM</a:t>
            </a:r>
            <a:r>
              <a:rPr lang="en-US">
                <a:cs typeface="Calibri"/>
              </a:rPr>
              <a:t>: </a:t>
            </a:r>
            <a:r>
              <a:rPr lang="en-US" i="1">
                <a:cs typeface="Calibri"/>
              </a:rPr>
              <a:t>Dense</a:t>
            </a:r>
            <a:r>
              <a:rPr lang="en-US">
                <a:cs typeface="Calibri"/>
              </a:rPr>
              <a:t> A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NxK</a:t>
            </a:r>
            <a:r>
              <a:rPr lang="en-US" i="1">
                <a:cs typeface="Calibri"/>
              </a:rPr>
              <a:t>], </a:t>
            </a:r>
            <a:r>
              <a:rPr lang="en-US">
                <a:cs typeface="Calibri"/>
              </a:rPr>
              <a:t>B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KxM</a:t>
            </a:r>
            <a:r>
              <a:rPr lang="en-US" i="1">
                <a:cs typeface="Calibri"/>
              </a:rPr>
              <a:t>], Sparse </a:t>
            </a:r>
            <a:r>
              <a:rPr lang="en-US">
                <a:cs typeface="Calibri"/>
              </a:rPr>
              <a:t>S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NxM</a:t>
            </a:r>
            <a:r>
              <a:rPr lang="en-US" i="1">
                <a:cs typeface="Calibri"/>
              </a:rPr>
              <a:t>]</a:t>
            </a:r>
            <a:endParaRPr lang="en-US" i="1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ea typeface="Calibri"/>
                <a:cs typeface="Calibri"/>
              </a:rPr>
              <a:t>2. Real-world SDDMM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i="1">
                <a:ea typeface="Calibri"/>
                <a:cs typeface="Calibri"/>
              </a:rPr>
              <a:t>Dense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i="1">
                <a:ea typeface="Calibri"/>
                <a:cs typeface="Calibri"/>
              </a:rPr>
              <a:t>[</a:t>
            </a:r>
            <a:r>
              <a:rPr lang="en-US" i="1" err="1">
                <a:ea typeface="Calibri"/>
                <a:cs typeface="Calibri"/>
              </a:rPr>
              <a:t>NxK</a:t>
            </a:r>
            <a:r>
              <a:rPr lang="en-US" i="1">
                <a:ea typeface="Calibri"/>
                <a:cs typeface="Calibri"/>
              </a:rPr>
              <a:t>],</a:t>
            </a:r>
            <a:r>
              <a:rPr lang="en-US">
                <a:ea typeface="Calibri"/>
                <a:cs typeface="Calibri"/>
              </a:rPr>
              <a:t> B </a:t>
            </a:r>
            <a:r>
              <a:rPr lang="en-US" i="1">
                <a:ea typeface="Calibri"/>
                <a:cs typeface="Calibri"/>
              </a:rPr>
              <a:t>[</a:t>
            </a:r>
            <a:r>
              <a:rPr lang="en-US" i="1" err="1">
                <a:ea typeface="Calibri"/>
                <a:cs typeface="Calibri"/>
              </a:rPr>
              <a:t>KxM</a:t>
            </a:r>
            <a:r>
              <a:rPr lang="en-US" i="1">
                <a:ea typeface="Calibri"/>
                <a:cs typeface="Calibri"/>
              </a:rPr>
              <a:t>] fitting</a:t>
            </a:r>
            <a:r>
              <a:rPr lang="en-US">
                <a:ea typeface="Calibri"/>
                <a:cs typeface="Calibri"/>
              </a:rPr>
              <a:t> existing Sparse S</a:t>
            </a:r>
          </a:p>
          <a:p>
            <a:pPr marL="457200" lvl="1" indent="0">
              <a:buNone/>
            </a:pPr>
            <a:r>
              <a:rPr lang="en-US" b="1">
                <a:ea typeface="Calibri"/>
                <a:cs typeface="Calibri"/>
              </a:rPr>
              <a:t>3. Real-world SDDMM Companion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i="1">
                <a:ea typeface="Calibri"/>
                <a:cs typeface="Calibri"/>
              </a:rPr>
              <a:t>Dense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i="1">
                <a:ea typeface="Calibri"/>
                <a:cs typeface="Calibri"/>
              </a:rPr>
              <a:t>[</a:t>
            </a:r>
            <a:r>
              <a:rPr lang="en-US" i="1" err="1">
                <a:ea typeface="Calibri"/>
                <a:cs typeface="Calibri"/>
              </a:rPr>
              <a:t>NxK</a:t>
            </a:r>
            <a:r>
              <a:rPr lang="en-US" i="1">
                <a:ea typeface="Calibri"/>
                <a:cs typeface="Calibri"/>
              </a:rPr>
              <a:t>], </a:t>
            </a:r>
            <a:r>
              <a:rPr lang="en-US">
                <a:ea typeface="Calibri"/>
                <a:cs typeface="Calibri"/>
              </a:rPr>
              <a:t>B </a:t>
            </a:r>
            <a:r>
              <a:rPr lang="en-US" i="1">
                <a:ea typeface="Calibri"/>
                <a:cs typeface="Calibri"/>
              </a:rPr>
              <a:t>[</a:t>
            </a:r>
            <a:r>
              <a:rPr lang="en-US" i="1" err="1">
                <a:ea typeface="Calibri"/>
                <a:cs typeface="Calibri"/>
              </a:rPr>
              <a:t>KxM</a:t>
            </a:r>
            <a:r>
              <a:rPr lang="en-US" i="1">
                <a:ea typeface="Calibri"/>
                <a:cs typeface="Calibri"/>
              </a:rPr>
              <a:t>], Sparse </a:t>
            </a:r>
            <a:r>
              <a:rPr lang="en-US">
                <a:ea typeface="Calibri"/>
                <a:cs typeface="Calibri"/>
              </a:rPr>
              <a:t>S </a:t>
            </a:r>
            <a:r>
              <a:rPr lang="en-US" i="1">
                <a:ea typeface="Calibri"/>
                <a:cs typeface="Calibri"/>
              </a:rPr>
              <a:t>[</a:t>
            </a:r>
            <a:r>
              <a:rPr lang="en-US" i="1" err="1">
                <a:ea typeface="Calibri"/>
                <a:cs typeface="Calibri"/>
              </a:rPr>
              <a:t>NxM</a:t>
            </a:r>
            <a:r>
              <a:rPr lang="en-US" i="1">
                <a:ea typeface="Calibri"/>
                <a:cs typeface="Calibri"/>
              </a:rPr>
              <a:t>]</a:t>
            </a: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ea typeface="Calibri"/>
                <a:cs typeface="Calibri"/>
              </a:rPr>
              <a:t>Limitations: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cuSPARSE</a:t>
            </a:r>
            <a:r>
              <a:rPr lang="en-US">
                <a:ea typeface="Calibri"/>
                <a:cs typeface="Calibri"/>
              </a:rPr>
              <a:t> requires sorted CSR format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405F-74F7-DCAD-EB17-36DDDE93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2B0DC01-19D9-0C34-5B91-0802FDD4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65" y="3999374"/>
            <a:ext cx="2813485" cy="1181844"/>
          </a:xfrm>
          <a:prstGeom prst="rect">
            <a:avLst/>
          </a:prstGeom>
        </p:spPr>
      </p:pic>
      <p:pic>
        <p:nvPicPr>
          <p:cNvPr id="9" name="Picture 8" descr="A black and white image of a sign&#10;&#10;Description automatically generated">
            <a:extLst>
              <a:ext uri="{FF2B5EF4-FFF2-40B4-BE49-F238E27FC236}">
                <a16:creationId xmlns:a16="http://schemas.microsoft.com/office/drawing/2014/main" id="{58563A49-16B9-9667-2E58-591B8286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51" y="3999039"/>
            <a:ext cx="2660234" cy="11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8903-CB22-FC9E-2F28-EDD2A28F4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A2AA0F-E10D-39EB-FCCB-354527DBF889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EF5F5-A05C-D934-8BC5-AF429D78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II: Data Generation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A0EC-CEDA-F9B1-0A2A-412EE963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Three generators for three sets of problems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cs typeface="Calibri"/>
              </a:rPr>
              <a:t>1. Synthetic SDDMM</a:t>
            </a:r>
            <a:r>
              <a:rPr lang="en-US">
                <a:cs typeface="Calibri"/>
              </a:rPr>
              <a:t>: </a:t>
            </a:r>
            <a:r>
              <a:rPr lang="en-US" i="1">
                <a:cs typeface="Calibri"/>
              </a:rPr>
              <a:t>Dense</a:t>
            </a:r>
            <a:r>
              <a:rPr lang="en-US">
                <a:cs typeface="Calibri"/>
              </a:rPr>
              <a:t> A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NxK</a:t>
            </a:r>
            <a:r>
              <a:rPr lang="en-US" i="1">
                <a:cs typeface="Calibri"/>
              </a:rPr>
              <a:t>], </a:t>
            </a:r>
            <a:r>
              <a:rPr lang="en-US">
                <a:cs typeface="Calibri"/>
              </a:rPr>
              <a:t>B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KxM</a:t>
            </a:r>
            <a:r>
              <a:rPr lang="en-US" i="1">
                <a:cs typeface="Calibri"/>
              </a:rPr>
              <a:t>], Sparse </a:t>
            </a:r>
            <a:r>
              <a:rPr lang="en-US">
                <a:cs typeface="Calibri"/>
              </a:rPr>
              <a:t>S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NxM</a:t>
            </a:r>
            <a:r>
              <a:rPr lang="en-US" i="1">
                <a:cs typeface="Calibri"/>
              </a:rPr>
              <a:t>]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 panose="020F0502020204030204"/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D55A-E950-9C6D-6729-84FF7B85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pic>
        <p:nvPicPr>
          <p:cNvPr id="7" name="Picture 6" descr="A computer screen with pink text&#10;&#10;Description automatically generated">
            <a:extLst>
              <a:ext uri="{FF2B5EF4-FFF2-40B4-BE49-F238E27FC236}">
                <a16:creationId xmlns:a16="http://schemas.microsoft.com/office/drawing/2014/main" id="{9353D29A-EFF9-8153-3222-6CAE359C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76" y="3148750"/>
            <a:ext cx="92297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45DA1-1D15-2A37-886F-ACEBA6E5B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8AE20B-1134-21C6-A4B4-630AF70C229C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5EEA2-E998-5FCC-582D-6030BFAC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II: Data Generation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C2BF4-C3A6-DEEF-2705-1FFF884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Three generators for three sets of problems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cs typeface="Calibri"/>
              </a:rPr>
              <a:t>2. Real-world SDDMM</a:t>
            </a:r>
            <a:r>
              <a:rPr lang="en-US">
                <a:cs typeface="Calibri"/>
              </a:rPr>
              <a:t>: </a:t>
            </a:r>
            <a:r>
              <a:rPr lang="en-US" i="1">
                <a:cs typeface="Calibri"/>
              </a:rPr>
              <a:t>Dense</a:t>
            </a:r>
            <a:r>
              <a:rPr lang="en-US">
                <a:cs typeface="Calibri"/>
              </a:rPr>
              <a:t> A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NxK</a:t>
            </a:r>
            <a:r>
              <a:rPr lang="en-US" i="1">
                <a:cs typeface="Calibri"/>
              </a:rPr>
              <a:t>],</a:t>
            </a:r>
            <a:r>
              <a:rPr lang="en-US">
                <a:cs typeface="Calibri"/>
              </a:rPr>
              <a:t> B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KxM</a:t>
            </a:r>
            <a:r>
              <a:rPr lang="en-US" i="1">
                <a:cs typeface="Calibri"/>
              </a:rPr>
              <a:t>] fitting</a:t>
            </a:r>
            <a:r>
              <a:rPr lang="en-US">
                <a:cs typeface="Calibri"/>
              </a:rPr>
              <a:t> existing sparse </a:t>
            </a:r>
            <a:endParaRPr lang="en-US">
              <a:ea typeface="Calibri" panose="020F0502020204030204"/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17D1A-15DB-F95D-7B4F-CE83F735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552A0-440B-7555-D331-E7834B2A4570}"/>
              </a:ext>
            </a:extLst>
          </p:cNvPr>
          <p:cNvSpPr txBox="1"/>
          <p:nvPr/>
        </p:nvSpPr>
        <p:spPr>
          <a:xfrm>
            <a:off x="2679754" y="3275527"/>
            <a:ext cx="6836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https://sparse.tamu.edu/Pajek?filterrific%5Bsorted_by%5D=rows_asc</a:t>
            </a:r>
            <a:endParaRPr lang="en-US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3B39D77-6FDF-CCD5-1F84-E9EA76FC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07" y="4252189"/>
            <a:ext cx="11372850" cy="1857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6FAB4-6F7D-E15C-579F-0B0E72A2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06" y="3880095"/>
            <a:ext cx="110109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00B1-866D-796C-6614-525417FF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324FF1-A038-88B3-A6CF-C94328826B2B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5693F-CC42-8542-86A5-9C2123E6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II: Data Generation</a:t>
            </a:r>
            <a:endParaRPr lang="en-US" b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D32AE-E9F3-9C07-9AEA-F7909633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Three generators for three sets of problems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cs typeface="Calibri"/>
              </a:rPr>
              <a:t>3. Real-world SDDMM Companion</a:t>
            </a:r>
            <a:r>
              <a:rPr lang="en-US">
                <a:cs typeface="Calibri"/>
              </a:rPr>
              <a:t>: </a:t>
            </a:r>
            <a:r>
              <a:rPr lang="en-US" i="1">
                <a:cs typeface="Calibri"/>
              </a:rPr>
              <a:t>Dense</a:t>
            </a:r>
            <a:r>
              <a:rPr lang="en-US">
                <a:cs typeface="Calibri"/>
              </a:rPr>
              <a:t> A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NxK</a:t>
            </a:r>
            <a:r>
              <a:rPr lang="en-US" i="1">
                <a:cs typeface="Calibri"/>
              </a:rPr>
              <a:t>], </a:t>
            </a:r>
            <a:r>
              <a:rPr lang="en-US">
                <a:cs typeface="Calibri"/>
              </a:rPr>
              <a:t>B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KxM</a:t>
            </a:r>
            <a:r>
              <a:rPr lang="en-US" i="1">
                <a:cs typeface="Calibri"/>
              </a:rPr>
              <a:t>], Sparse </a:t>
            </a:r>
            <a:r>
              <a:rPr lang="en-US">
                <a:cs typeface="Calibri"/>
              </a:rPr>
              <a:t>S </a:t>
            </a:r>
            <a:r>
              <a:rPr lang="en-US" i="1">
                <a:cs typeface="Calibri"/>
              </a:rPr>
              <a:t>[</a:t>
            </a:r>
            <a:r>
              <a:rPr lang="en-US" i="1" err="1">
                <a:cs typeface="Calibri"/>
              </a:rPr>
              <a:t>NxM</a:t>
            </a:r>
            <a:r>
              <a:rPr lang="en-US" i="1">
                <a:cs typeface="Calibri"/>
              </a:rPr>
              <a:t>]</a:t>
            </a:r>
            <a:endParaRPr lang="en-US" i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29605-C9B5-F625-5D2C-C486FABA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Picture 4" descr="A computer screen with white text and red lines&#10;&#10;Description automatically generated">
            <a:extLst>
              <a:ext uri="{FF2B5EF4-FFF2-40B4-BE49-F238E27FC236}">
                <a16:creationId xmlns:a16="http://schemas.microsoft.com/office/drawing/2014/main" id="{F9EDAD5B-4AC4-C7E6-E6DD-9082F3AC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3160"/>
            <a:ext cx="12192000" cy="20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58EE-16B6-FBBC-678E-1ECC53FD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5868AB-7BED-D091-D55B-9159BE4182FF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5AAC-DD1F-8854-2D1C-D86E5803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Setup II: Data Generation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31E2E-7A22-8147-DEDC-727D81B3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All used data is stored and can be used to reproduce the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5C6FB-11C6-459E-CD6C-AF31EE47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0F8B-5FB4-4A64-B110-DB0C4E51564B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287332-7E3E-CAF8-79E5-3AF1C0F2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80" y="2843566"/>
            <a:ext cx="103917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2898E-0294-8D65-EB22-9859D4933427}"/>
              </a:ext>
            </a:extLst>
          </p:cNvPr>
          <p:cNvSpPr/>
          <p:nvPr/>
        </p:nvSpPr>
        <p:spPr>
          <a:xfrm>
            <a:off x="0" y="0"/>
            <a:ext cx="12191998" cy="155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BF2-E52B-FB83-F698-0ACE9C9E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Setup III: Benchmarking Process</a:t>
            </a:r>
            <a:endParaRPr lang="LID4096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7596-86DE-2DC9-45EC-FFDC7289C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All used matrices are generated and stored as </a:t>
            </a:r>
            <a:r>
              <a:rPr lang="en-GB" i="1" err="1">
                <a:cs typeface="Calibri"/>
              </a:rPr>
              <a:t>bindat</a:t>
            </a:r>
            <a:r>
              <a:rPr lang="en-GB">
                <a:cs typeface="Calibri"/>
              </a:rPr>
              <a:t> binary files</a:t>
            </a:r>
          </a:p>
          <a:p>
            <a:r>
              <a:rPr lang="en-GB">
                <a:cs typeface="Calibri"/>
              </a:rPr>
              <a:t>One file contains dense A, B and sparse S in COO format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Experiment varying over 5 </a:t>
            </a:r>
            <a:r>
              <a:rPr lang="en-GB" err="1">
                <a:cs typeface="Calibri"/>
              </a:rPr>
              <a:t>sparsities</a:t>
            </a:r>
            <a:r>
              <a:rPr lang="en-GB">
                <a:cs typeface="Calibri"/>
              </a:rPr>
              <a:t> for fixed N, M, K includes 5 </a:t>
            </a:r>
            <a:r>
              <a:rPr lang="en-GB" err="1">
                <a:cs typeface="Calibri"/>
              </a:rPr>
              <a:t>binmat</a:t>
            </a:r>
            <a:r>
              <a:rPr lang="en-GB">
                <a:cs typeface="Calibri"/>
              </a:rPr>
              <a:t> files in the same folder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Experiment loader loads all files in sequence, runs all algorithms and produces benchmark output files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787D-DD6B-635E-7B35-B9E33053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6718-BB1B-4348-B903-5141CB14486D}" type="datetime1">
              <a:rPr lang="de-DE" smtClean="0"/>
              <a:t>18.12.2023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59D7-430B-0203-60A7-75D3A89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55" y="4607417"/>
            <a:ext cx="88201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1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D390C15BDDC4C4FBDB0278F1C503C5A" ma:contentTypeVersion="3" ma:contentTypeDescription="Ein neues Dokument erstellen." ma:contentTypeScope="" ma:versionID="bb6298c6ffafe2aa64bdf3a684a96552">
  <xsd:schema xmlns:xsd="http://www.w3.org/2001/XMLSchema" xmlns:xs="http://www.w3.org/2001/XMLSchema" xmlns:p="http://schemas.microsoft.com/office/2006/metadata/properties" xmlns:ns3="275371aa-54da-45d8-8159-8176c54d369e" targetNamespace="http://schemas.microsoft.com/office/2006/metadata/properties" ma:root="true" ma:fieldsID="ee37d375c11fa1c07ce20fb77916aad4" ns3:_="">
    <xsd:import namespace="275371aa-54da-45d8-8159-8176c54d36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5371aa-54da-45d8-8159-8176c54d36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F6D8D8-5EFA-41C8-97AA-BFA7DD098C58}">
  <ds:schemaRefs>
    <ds:schemaRef ds:uri="275371aa-54da-45d8-8159-8176c54d36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F83DF9-9489-45D9-8088-6899BDBAF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42D92A-5F61-46BB-8FE4-A31E3BA76410}">
  <ds:schemaRefs>
    <ds:schemaRef ds:uri="275371aa-54da-45d8-8159-8176c54d36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Sampled Dense-Dense Matrix Multiplication (SDDMM)</vt:lpstr>
      <vt:lpstr>Overview</vt:lpstr>
      <vt:lpstr>Setup I: Benchmark Components and Testing</vt:lpstr>
      <vt:lpstr>Setup II: Data Generation</vt:lpstr>
      <vt:lpstr>Setup II: Data Generation</vt:lpstr>
      <vt:lpstr>Setup II: Data Generation</vt:lpstr>
      <vt:lpstr>Setup II: Data Generation</vt:lpstr>
      <vt:lpstr>Setup II: Data Generation</vt:lpstr>
      <vt:lpstr>Setup III: Benchmarking Process</vt:lpstr>
      <vt:lpstr>Setup IV: Hardware Specs</vt:lpstr>
      <vt:lpstr>Algorithms I: Overview</vt:lpstr>
      <vt:lpstr>Algorithms II: Naive</vt:lpstr>
      <vt:lpstr>Algorithms III: cuSPARSE</vt:lpstr>
      <vt:lpstr>Algorithms III: cuSPARSE</vt:lpstr>
      <vt:lpstr>Algorithms IV: SM-L2</vt:lpstr>
      <vt:lpstr>Experiments I: Overview</vt:lpstr>
      <vt:lpstr>Experiments II: IMDB </vt:lpstr>
      <vt:lpstr>Experiments II: IMDB </vt:lpstr>
      <vt:lpstr>Experiments III: patents_main </vt:lpstr>
      <vt:lpstr>Experiments III: patents_main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Profiling SM-L2 I: Overview</vt:lpstr>
      <vt:lpstr>Profiling SM-L2 II: Observations</vt:lpstr>
      <vt:lpstr>Profiling SM-L2 III: Memory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Sampled Dense Dense…</dc:title>
  <dc:creator>Khavrona  Yevhen</dc:creator>
  <cp:revision>3</cp:revision>
  <dcterms:created xsi:type="dcterms:W3CDTF">2023-12-17T12:04:50Z</dcterms:created>
  <dcterms:modified xsi:type="dcterms:W3CDTF">2023-12-18T14:09:15Z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0x0101007D390C15BDDC4C4FBDB0278F1C503C5A</vt:lpwstr>
  </property>
</Properties>
</file>